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6" r:id="rId5"/>
    <p:sldId id="267" r:id="rId6"/>
    <p:sldId id="263" r:id="rId7"/>
    <p:sldId id="269" r:id="rId8"/>
    <p:sldId id="270" r:id="rId9"/>
    <p:sldId id="268" r:id="rId10"/>
    <p:sldId id="265" r:id="rId11"/>
    <p:sldId id="272" r:id="rId12"/>
    <p:sldId id="273" r:id="rId13"/>
    <p:sldId id="274" r:id="rId14"/>
    <p:sldId id="275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6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774" autoAdjust="0"/>
    <p:restoredTop sz="94660"/>
  </p:normalViewPr>
  <p:slideViewPr>
    <p:cSldViewPr>
      <p:cViewPr varScale="1">
        <p:scale>
          <a:sx n="73" d="100"/>
          <a:sy n="73" d="100"/>
        </p:scale>
        <p:origin x="-16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3BAA-9C08-497A-B079-C5A33B7E53FD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6D9B0-1607-4EFA-9227-B9F89C7651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1796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86184-624F-4745-A4B3-6CB413A898E8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D3F9-7BFF-4248-89B1-21DB2DCA3B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38138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C57E-1FA7-4CBF-858C-EFC942D24B2C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3C8C5-35A5-4344-AB97-60621752A8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741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1EE1-F718-40AC-981B-41C66B5FFE86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633BF6-A53C-4423-9752-338C047EBA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689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4BEA9-0666-47EE-B5E4-A3CD9E858C8A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7AA7C-2282-4B1F-8A72-B1DA2C5980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7365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4C34E-042A-4907-AFD0-3427EF1C5192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5A259-8648-47F6-BFD9-B7B2F82079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627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54E4E-688E-4152-8C63-F5C3F54B1305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07BA8-93C5-47B5-A1A0-6826E07284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70862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9094-4B3F-4A13-BFA0-F00DD81A0EB7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EB76D-9D98-4498-8309-C25A03630C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9520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D5610-747A-4F3D-9E52-021C8C7B2965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09BF3-06F0-471D-BCFF-2D96E596F5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544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E7F9D-06D1-4B04-B9DA-643844494C0E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CA093-5284-43B5-AFE9-9D114040C4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4681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5C918-B76A-45FF-A904-5B458E5ADD3C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7E8D2-A3F6-4FB0-B9D5-51A209B6B9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608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116D6F-C6C5-44F3-BB6F-C2CEF5F317B3}" type="datetimeFigureOut">
              <a:rPr lang="ru-RU"/>
              <a:pPr>
                <a:defRPr/>
              </a:pPr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ECEDDEC-D25F-407F-85EB-E42D3855E5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/>
          <a:lstStyle/>
          <a:p>
            <a:r>
              <a:rPr lang="ru-RU" alt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Сравнение стандартов ФГОС НОО и ООО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4200" b="1" dirty="0" smtClean="0">
                <a:solidFill>
                  <a:srgbClr val="00762A"/>
                </a:solidFill>
              </a:rPr>
              <a:t>Сравнение стандартов ФГОС ООО</a:t>
            </a:r>
            <a:endParaRPr lang="ru-RU" sz="4200" b="1" dirty="0">
              <a:solidFill>
                <a:srgbClr val="00762A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52170053"/>
              </p:ext>
            </p:extLst>
          </p:nvPr>
        </p:nvGraphicFramePr>
        <p:xfrm>
          <a:off x="457200" y="836712"/>
          <a:ext cx="850728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2752"/>
                <a:gridCol w="4824536"/>
              </a:tblGrid>
              <a:tr h="671834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ООО</a:t>
                      </a:r>
                      <a:r>
                        <a:rPr lang="ru-RU" sz="2600" baseline="0" dirty="0" smtClean="0"/>
                        <a:t> 2010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ООО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494479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Обязательные предметы: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и литература (русский язык, литература);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 и родная литература (родной язык, родная литература);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иностранные языки (иностранный язык, второй иностранный язык);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общественно-научные предметы (история России, всеобщая история, обществознание, география); математика и информатика (математика, алгебра, геометрия, информатика);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духовно-нравственной культуры народов России;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естественнонаучные предметы (физика, биология, химия);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искусство (изобразительное искусство, музыка);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технология (технология);</a:t>
                      </a:r>
                    </a:p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основы безопасности жизнедеятельности (физическая культура, основы безопасности жизнедеятельности) (п.18.3.1)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Учебные предметы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Русский язык, Литература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Родной язык и (или) государственный язык республики Российской Федерации, Родная литература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Иностранный язык, Второй иностранный язык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 заявлению)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Математика, Информатика, Алгебра, Геометрия, Вероятность и статистика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История, Обществознание, География, История России, Всеобщая история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Физика, Химия, Биология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Основы духовно- нравственной культуры народов России (предметная область)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Изобразительное искусство, Музыка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Технология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культура, Основы безопасности жизнедеятельности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Учебный предмет «Математика» предметной области «Математика и информатика» включает в себя учебные курсы «Алгебра», «Геометрия», «Вероятность и статистика».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(п. 33.1)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2114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346050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</a:t>
            </a:r>
            <a:r>
              <a:rPr lang="ru-RU" b="1" dirty="0" smtClean="0">
                <a:solidFill>
                  <a:srgbClr val="00762A"/>
                </a:solidFill>
              </a:rPr>
              <a:t>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0993620"/>
              </p:ext>
            </p:extLst>
          </p:nvPr>
        </p:nvGraphicFramePr>
        <p:xfrm>
          <a:off x="457200" y="764704"/>
          <a:ext cx="8507414" cy="6061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72"/>
                <a:gridCol w="5544742"/>
              </a:tblGrid>
              <a:tr h="4740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</a:t>
                      </a:r>
                      <a:r>
                        <a:rPr lang="ru-RU" sz="2400" baseline="0" dirty="0" smtClean="0"/>
                        <a:t> 2010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 2021</a:t>
                      </a:r>
                      <a:endParaRPr lang="ru-RU" sz="2400" dirty="0"/>
                    </a:p>
                  </a:txBody>
                  <a:tcPr anchor="ctr"/>
                </a:tc>
              </a:tr>
              <a:tr h="15419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духовно-нравственной культуры народов России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перечне обязательных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изучении предметной области «Основы духовно-нравственной культуры народов России» по заявлению обучающихся, родителей (законных представителей) несовершеннолетних обучающихся осуществляется выбор одного из учебных курсов (учебных модулей)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перечня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предлагаемого Организацией. (п. 33.1)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1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конкретной информации о аудиторных часах ОВЗ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ОВЗ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увеличения срока обучения на один год не может составлять менее 6018 академических часов за шесть учебных лет. (п.33.1)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585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конкретной информации о изменениях, которые можно внести в программу для ОВЗ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реализации адаптированных программ основного общего образования, обучающихся с ОВЗ в учебный план могут быть внесены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(П.33.1)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5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целевой раздел включили одну фразу про интегрированное образование -программы отдельных учебных предметов, курсов, в том числе интегрированных (п. 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Организации, реализующей интегрированные образовательные программы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области искусств, физической культуры и спорта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при реализации программы основного общего образования, в том числе адаптированной, обеспечиваются условия для приобретения обучающимися знаний, умений и навыков в области выбранного вида искусств, физической культуры и спорта, опыта творческой деятельности и осуществления подготовки обучающихся к получению профессионального образования. (п. 16)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1260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346050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</a:t>
            </a:r>
            <a:r>
              <a:rPr lang="ru-RU" b="1" dirty="0" smtClean="0">
                <a:solidFill>
                  <a:srgbClr val="00762A"/>
                </a:solidFill>
              </a:rPr>
              <a:t>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8793132"/>
              </p:ext>
            </p:extLst>
          </p:nvPr>
        </p:nvGraphicFramePr>
        <p:xfrm>
          <a:off x="457200" y="764704"/>
          <a:ext cx="8229600" cy="597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4906888"/>
              </a:tblGrid>
              <a:tr h="52295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</a:t>
                      </a:r>
                      <a:r>
                        <a:rPr lang="ru-RU" sz="2400" baseline="0" dirty="0" smtClean="0"/>
                        <a:t> 2010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 2021</a:t>
                      </a:r>
                      <a:endParaRPr lang="ru-RU" sz="2400" dirty="0"/>
                    </a:p>
                  </a:txBody>
                  <a:tcPr anchor="ctr"/>
                </a:tc>
              </a:tr>
              <a:tr h="26088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 деление на группы детей написано только - проведение групповых и индивидуальных коррекционных занятий в программе (п. 18.2.4)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программе основного общего образования, в том числе адаптированной,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основана на делении обучающихся на группы и различное построение учебного процесса в выделенных группах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их успеваемости, образовательных потребностей и интересов, психического и физического здоровья, пола, общественных и профессиональных целей, в том числе обеспечивающей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отдельных предметных областей, учебных предметов (профильное обучение) (далее - дифференциация обучения).(п. 20)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46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основным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программам основного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основана на дифференциации содержания с учетом образовательных потребностей и интересов обучающихся, обеспечивающих углубленное изучение отдельных учебных предметов, предметных областей основной образовательной программы основного общего образования. (п. 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отдельных предметных областей, учебных предметов (профильное обучение) реализует задачи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профессиональной ориентации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направлено на предоставление возможности каждому обучающемуся проявить свои интеллектуальные и творческие способности при изучении указанных учебных предметов, которые необходимы для продолжения получения образования и дальнейшей трудовой деятельности в областях, определенных Стратегией научно-технологического развития. (п. 20)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368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18058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</a:t>
            </a:r>
            <a:r>
              <a:rPr lang="ru-RU" b="1" dirty="0" smtClean="0">
                <a:solidFill>
                  <a:srgbClr val="00762A"/>
                </a:solidFill>
              </a:rPr>
              <a:t>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62583523"/>
              </p:ext>
            </p:extLst>
          </p:nvPr>
        </p:nvGraphicFramePr>
        <p:xfrm>
          <a:off x="457200" y="836713"/>
          <a:ext cx="8507414" cy="594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328718"/>
              </a:tblGrid>
              <a:tr h="4454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</a:t>
                      </a:r>
                      <a:r>
                        <a:rPr lang="ru-RU" sz="2400" baseline="0" dirty="0" smtClean="0"/>
                        <a:t> 2010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 2021</a:t>
                      </a:r>
                      <a:endParaRPr lang="ru-RU" sz="2400" dirty="0"/>
                    </a:p>
                  </a:txBody>
                  <a:tcPr anchor="ctr"/>
                </a:tc>
              </a:tr>
              <a:tr h="1781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развития потенциала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r>
                        <a:rPr lang="ru-RU" sz="15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могут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разрабатываться </a:t>
                      </a:r>
                      <a:r>
                        <a:rPr lang="ru-RU" sz="15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планы. Реализация индивидуальных учебных планов сопровождается поддержкой </a:t>
                      </a:r>
                      <a:r>
                        <a:rPr lang="ru-RU" sz="15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тьютора</a:t>
                      </a: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организации, осуществляющей образовательную деятельность. (п. 18.3.1)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целях удовлетворения образовательных потребностей и интересов, обучающихся могут разрабатываться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учебные планы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том числе для ускоренного обучения, в пределах осваиваемой программы основного общего образования, в том числе адаптированной, в порядке, установленном локальными нормативными актами Организации. (п. 21)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68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информации про внеурочную деятельность у ОВЗ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Внеурочная деятельность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 с ОВЗ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дополняется коррекционными учебными курсами внеурочной деятельности. (п. 29)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9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информации про систему оценки у ОВЗ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системе оценки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достижения планируемых результатов освоения программы основного общего образования обучающимися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ОВЗ 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предусматривается создание специальных условий проведения текущего контроля успеваемости и промежуточной аттестации в соответствии с учетом здоровья, обучающихся с ОВЗ, их особыми образовательными потребностями. (п. 31.3)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778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иностранный язык в перечне обязательных учебных предметов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второго иностранного языка из перечня, предлагаемого Организацией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осуществляется по заявлению обучающихся, родителей (законных представителей) несовершеннолетних обучающихся и при наличии в Организации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необходимых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условий. (п. 33.1)</a:t>
                      </a:r>
                      <a:endParaRPr lang="ru-RU" sz="15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5829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24" y="260648"/>
            <a:ext cx="8568952" cy="504056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</a:t>
            </a:r>
            <a:r>
              <a:rPr lang="ru-RU" b="1" dirty="0" smtClean="0">
                <a:solidFill>
                  <a:srgbClr val="00762A"/>
                </a:solidFill>
              </a:rPr>
              <a:t>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65953062"/>
              </p:ext>
            </p:extLst>
          </p:nvPr>
        </p:nvGraphicFramePr>
        <p:xfrm>
          <a:off x="457200" y="836712"/>
          <a:ext cx="8399276" cy="5863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5815"/>
                <a:gridCol w="5963461"/>
              </a:tblGrid>
              <a:tr h="46288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</a:t>
                      </a:r>
                      <a:r>
                        <a:rPr lang="ru-RU" sz="2400" baseline="0" dirty="0" smtClean="0"/>
                        <a:t> 2010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 2021</a:t>
                      </a:r>
                      <a:endParaRPr lang="ru-RU" sz="2400" dirty="0"/>
                    </a:p>
                  </a:txBody>
                  <a:tcPr anchor="ctr"/>
                </a:tc>
              </a:tr>
              <a:tr h="2376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обязательной информации по электронному образованию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реализации программы основного общего образования, в том числе адаптированной, с применением электронного обучения, дистанционных образовательных технологий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каждый обучающийся в течение всего периода обучения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должен быть обеспечен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индивидуальным авторизированным доступом к совокупности информационных и электронных образовательных ресурсов, информационных технологий, соответствующих технологических средств, обеспечивающих освоение обучающимися образовательных программ основного общего образования в полном объеме независимо от их мест нахождения, в которой имеется доступ к сети Интернет как на территории Организации, так и за ее пределами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35.4)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24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одного учебника в печатной и (или) электронной форме, достаточного для освоения программы учебного предмета на каждого обучающегося по каждому учебному предмету, входящему в обязательную часть учебного плана основной образовательной программы основного общего образования (п. 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должна предоставлять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одного учебника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и (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или) учебного пособия в печатной форме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выпущенных организациями, входящими в перечень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необходимого для освоения программы основного общего образования,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каждого обучающегося по каждому учебному предмету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курсу, модулю14, входящему как в обязательную часть указанной программы, так и в часть программы,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формируемую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участниками образовательных отношений. (п. 37.3)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681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346050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</a:t>
            </a:r>
            <a:r>
              <a:rPr lang="ru-RU" b="1" dirty="0" smtClean="0">
                <a:solidFill>
                  <a:srgbClr val="00762A"/>
                </a:solidFill>
              </a:rPr>
              <a:t>ООО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9277384"/>
              </p:ext>
            </p:extLst>
          </p:nvPr>
        </p:nvGraphicFramePr>
        <p:xfrm>
          <a:off x="457200" y="836712"/>
          <a:ext cx="8435280" cy="5656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717"/>
                <a:gridCol w="5398563"/>
              </a:tblGrid>
              <a:tr h="46394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</a:t>
                      </a:r>
                      <a:r>
                        <a:rPr lang="ru-RU" sz="2400" baseline="0" dirty="0" smtClean="0"/>
                        <a:t> 2010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ФГОС ООО 2021</a:t>
                      </a:r>
                      <a:endParaRPr lang="ru-RU" sz="2400" dirty="0"/>
                    </a:p>
                  </a:txBody>
                  <a:tcPr anchor="ctr"/>
                </a:tc>
              </a:tr>
              <a:tr h="3257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учебниками: - не менее одного учебника в печатной и (или) электронной форме или учебного пособия, достаточного для освоения программы учебного предмета на каждого обучающегося по каждому учебному предмету, входящему в часть, формируемую участниками образовательных отношений, учебного плана основной образовательной программы основного общего образования. (п. 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Организации должна быть укомплектована печатными образовательными ресурсами и ЭОР по всем учебным предметам учебного плана и иметь фонд дополнительной литературы. Фонд дополнительной литературы должен включать детскую художественную и научно-популярную литературу, справочно-библиографические и периодические издания, сопровождающие реализацию программы основного общего образования. (п. 37.4)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35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психолого-педагогических условий (п. 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Конкретизированный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функционала,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психолого-педагогических условий (п. 38)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971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4200" b="1" dirty="0" smtClean="0">
                <a:solidFill>
                  <a:srgbClr val="00762A"/>
                </a:solidFill>
              </a:rPr>
              <a:t>Сравнение стандартов ФГОС НОО</a:t>
            </a:r>
            <a:endParaRPr lang="ru-RU" sz="4200" b="1" dirty="0">
              <a:solidFill>
                <a:srgbClr val="00762A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9583402"/>
              </p:ext>
            </p:extLst>
          </p:nvPr>
        </p:nvGraphicFramePr>
        <p:xfrm>
          <a:off x="457200" y="908720"/>
          <a:ext cx="8507288" cy="5450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60851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</a:t>
                      </a:r>
                      <a:r>
                        <a:rPr lang="ru-RU" sz="2800" baseline="0" dirty="0" smtClean="0"/>
                        <a:t> 2009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 2021</a:t>
                      </a:r>
                      <a:endParaRPr lang="ru-RU" sz="2800" dirty="0"/>
                    </a:p>
                  </a:txBody>
                  <a:tcPr anchor="ctr"/>
                </a:tc>
              </a:tr>
              <a:tr h="11668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Учитывает образовательные потребности детей с ограниченными возможностями здоровья (п. 2)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применяется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обучения обучающихся с ограниченными возможностями здоровья и обучающихся с умственной отсталостью (интеллект. нарушениями) (п.2)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427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Зафиксированы требования к предметным, метапредметным и личностным результатам (п.9, 10,11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Конкретно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расписанные требования к предметным, личностным и метапредметным результатам в (п.41,42,43)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01777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Личностные результаты освоения основной образовательной программы НОО представлены в 10 формулировках обобщённого характера (п.10)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Конкретизированы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требования к личностным результатам освоения ООП НОО, даны четкие формулировки по направлениям воспитания (п.41.1 – 41.1.7)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1314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18058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НОО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8022248"/>
              </p:ext>
            </p:extLst>
          </p:nvPr>
        </p:nvGraphicFramePr>
        <p:xfrm>
          <a:off x="457200" y="908720"/>
          <a:ext cx="8229600" cy="530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88"/>
                <a:gridCol w="5122912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</a:t>
                      </a:r>
                      <a:r>
                        <a:rPr lang="ru-RU" sz="2600" baseline="0" dirty="0" smtClean="0"/>
                        <a:t> 2009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183216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Метапредметные результаты освоения основной образовательной программы НОО включали 16 сформулированных обобщенных умений (п.11)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Конкретизированы требования к метапредметным результатам, их число увеличено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34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(п.42.)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9893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составе целевого раздела только включено: программы отдельных учебных предметов, курсов, в том числе интегрированных (п.14)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организации, реализующей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интегрированные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образовательные программы в области искусств, при реализации программы начального общего образования обеспечиваются условия для приобретения обучающимися знаний, умений и навыков в области выбранного вида искусств, опыта творческой деятельности и осуществления подготовки обучающихся получению профессионального образования. (п. 16) (п. 35.3 описывает материально-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технич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обеспечение)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440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ru-RU" sz="4200" b="1" dirty="0" smtClean="0">
                <a:solidFill>
                  <a:srgbClr val="00762A"/>
                </a:solidFill>
              </a:rPr>
              <a:t>Сравнение стандартов ФГОС НОО</a:t>
            </a:r>
            <a:endParaRPr lang="ru-RU" sz="4200" b="1" dirty="0">
              <a:solidFill>
                <a:srgbClr val="00762A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99278949"/>
              </p:ext>
            </p:extLst>
          </p:nvPr>
        </p:nvGraphicFramePr>
        <p:xfrm>
          <a:off x="457200" y="764704"/>
          <a:ext cx="8507288" cy="5752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640"/>
                <a:gridCol w="5832648"/>
              </a:tblGrid>
              <a:tr h="500203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</a:t>
                      </a:r>
                      <a:r>
                        <a:rPr lang="ru-RU" sz="2600" baseline="0" dirty="0" smtClean="0"/>
                        <a:t> 2009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1250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Нормативный срок освоения основной образовательной программы начального общего образования составляет четыре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получения НОО составляет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более четырех лет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Для лиц, обучающихся по индивидуальному учебному плану, срок получения НОО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сокращен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(п.17)</a:t>
                      </a:r>
                    </a:p>
                  </a:txBody>
                  <a:tcPr marL="68580" marR="68580" marT="0" marB="0"/>
                </a:tc>
              </a:tr>
              <a:tr h="1500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информации про семейное образование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общее образование может быть получено в Организациях и вне Организаций (в форме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семейного образования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 Обучение в Организациях с учетом потребностей, возможностей личности и в зависимости от объема обязательных занятий педагогического работника с обучающимися осуществляется в очной, очно-заочной или заочной форме (п. 18)</a:t>
                      </a:r>
                    </a:p>
                  </a:txBody>
                  <a:tcPr marL="68580" marR="68580" marT="0" marB="0"/>
                </a:tc>
              </a:tr>
              <a:tr h="2501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информации про сетевую форму образования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программы начального общего образования осуществляется Организацией как самостоятельно, так и посредством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сетевой формы.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(п.19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При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программы начального общего образования Организация вправе применять: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различные образовательные технологии, в том числе электронное обучение, дистанционные образовательные технологии;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модульный принцип представления содержания указанной программы и построения учебных планов, использования соответствующих образовательных технологий.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8242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18058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НОО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77547458"/>
              </p:ext>
            </p:extLst>
          </p:nvPr>
        </p:nvGraphicFramePr>
        <p:xfrm>
          <a:off x="457200" y="836712"/>
          <a:ext cx="8435280" cy="5587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717"/>
                <a:gridCol w="5398563"/>
              </a:tblGrid>
              <a:tr h="63982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</a:t>
                      </a:r>
                      <a:r>
                        <a:rPr lang="ru-RU" sz="2600" baseline="0" dirty="0" smtClean="0"/>
                        <a:t> 2009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2842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 должна содержать: 4) формы индивидуальной и групповой организации профессиональной ориентации обучающихся по каждому из направлений ("ярмарки профессий", дни открытых дверей, экскурсии, предметные недели, олимпиады, конкурсы).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программе начального общего образования может быть основана на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делении обучающихся на группы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различное построение учебного процесса в выделенных группах с учетом их успеваемости, образовательных потребностей и интересов, психического и физического здоровья, пола, общественных и профессиональных целей, в том числе обеспечивающей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углубленное изучение отдельных предметных областей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учебных предметов (далее - дифференциация обучения). (П. 20)</a:t>
                      </a:r>
                    </a:p>
                  </a:txBody>
                  <a:tcPr marL="68580" marR="68580" marT="0" marB="0"/>
                </a:tc>
              </a:tr>
              <a:tr h="2104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условий для индивидуального развития всех обучающихся, в особенности тех, кто в наибольшей степени нуждается в специальных условиях обучения, - одаренных детей и детей с ограниченными возможностями здоровья.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обеспечивает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вариативность содержания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программ НОО, возможность формирования программ НОО различного уровня сложности и направленности с учетом образовательных потребностей и способностей учащихся (п.1)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624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/>
          <a:lstStyle/>
          <a:p>
            <a:r>
              <a:rPr lang="ru-RU" b="1" dirty="0">
                <a:solidFill>
                  <a:srgbClr val="00762A"/>
                </a:solidFill>
              </a:rPr>
              <a:t>Сравнение стандартов ФГОС НОО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1106678"/>
              </p:ext>
            </p:extLst>
          </p:nvPr>
        </p:nvGraphicFramePr>
        <p:xfrm>
          <a:off x="457200" y="902602"/>
          <a:ext cx="8507414" cy="567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696"/>
                <a:gridCol w="5328718"/>
              </a:tblGrid>
              <a:tr h="481562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</a:t>
                      </a:r>
                      <a:r>
                        <a:rPr lang="ru-RU" sz="2600" baseline="0" dirty="0" smtClean="0"/>
                        <a:t> 2009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1945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информации про ускоренное обучение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целях удовлетворения образовательных потребностей и интересов, обучающихся могут разрабатываться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учебные планы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том числе для ускоренного обучения, в пределах осваиваемой программы начального общего образования в порядке, установленном локальными нормативными актами Организации. (П.21)</a:t>
                      </a:r>
                    </a:p>
                  </a:txBody>
                  <a:tcPr marL="68580" marR="68580" marT="0" marB="0"/>
                </a:tc>
              </a:tr>
              <a:tr h="555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внеурочной деятельности 1350 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1320 академических часов за 4 года обучения на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внеурочную деятельность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 32.2.)</a:t>
                      </a:r>
                    </a:p>
                  </a:txBody>
                  <a:tcPr marL="68580" marR="68580" marT="0" marB="0"/>
                </a:tc>
              </a:tr>
              <a:tr h="5557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занятия от 2904 ч до 3345 ч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Аудиторная нагрузка от 2954 ч до 3190 ч (п. 32.1)</a:t>
                      </a:r>
                    </a:p>
                  </a:txBody>
                  <a:tcPr marL="68580" marR="68580" marT="0" marB="0" anchor="ctr"/>
                </a:tc>
              </a:tr>
              <a:tr h="2129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развития потенциала обучающихся, прежде всего одаренных детей и детей с ограниченными возможностями здоровья, могут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планы. (п. 18.3.1)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ОО должна обеспечить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работу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одаренными детьми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организации интеллектуальных и творческих соревнований, научно-технического творчества и проектно-исследовательской деятельности. (п. 34.2)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6843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4200" b="1" dirty="0" smtClean="0">
                <a:solidFill>
                  <a:srgbClr val="00762A"/>
                </a:solidFill>
              </a:rPr>
              <a:t>Сравнение стандартов ФГОС НОО</a:t>
            </a:r>
            <a:endParaRPr lang="ru-RU" sz="4200" b="1" dirty="0">
              <a:solidFill>
                <a:srgbClr val="00762A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3623376"/>
              </p:ext>
            </p:extLst>
          </p:nvPr>
        </p:nvGraphicFramePr>
        <p:xfrm>
          <a:off x="457200" y="764703"/>
          <a:ext cx="8507288" cy="5606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608512"/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</a:t>
                      </a:r>
                      <a:r>
                        <a:rPr lang="ru-RU" sz="2600" baseline="0" dirty="0" smtClean="0"/>
                        <a:t> 2009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НОО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565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</a:t>
                      </a:r>
                      <a:r>
                        <a:rPr lang="ru-RU" sz="17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конкретной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информации про электронное 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34.4. весь про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электронное обучение</a:t>
                      </a:r>
                    </a:p>
                  </a:txBody>
                  <a:tcPr marL="68580" marR="68580" marT="0" marB="0"/>
                </a:tc>
              </a:tr>
              <a:tr h="1364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 развитие психолого-педагогической </a:t>
                      </a:r>
                      <a:r>
                        <a:rPr lang="ru-RU" sz="17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компетентности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обучающихся, педагогических и </a:t>
                      </a:r>
                      <a:r>
                        <a:rPr lang="ru-RU" sz="17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работников, родительской общественности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Появилась конкретика по психолого-педагогическому сопровождению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квалифицированными специалистами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 образовательных учреждений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п.37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31894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обеспечения доступа в школьной библиотеке к информационным ресурсам Интернета, учебной и художественной литературе, коллекциям медиа-ресурсов на электронных носителях, к множительной технике для тиражирования учебных и методических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тексто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-графических и </a:t>
                      </a:r>
                      <a:r>
                        <a:rPr lang="ru-RU" sz="1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аудиовидеоматериалов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результатов творческой, научно-исследовательской и проектной деятельности учащихся.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 Организации должна быть укомплектована </a:t>
                      </a: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печатными образовательными ресурсами и ЭОР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всем учебным предметам учебного плана и иметь фонд дополнительной литературы. Фонд дополнительной литературы должен включать детскую художественную и научно-популярную литературу, справочно-библиографические и периодические издания, сопровождающие реализацию программы начального общего образования. (п. 36.2)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0187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/>
          <a:lstStyle/>
          <a:p>
            <a:r>
              <a:rPr lang="ru-RU" sz="4200" b="1" dirty="0" smtClean="0">
                <a:solidFill>
                  <a:srgbClr val="00762A"/>
                </a:solidFill>
              </a:rPr>
              <a:t>Сравнение стандартов ФГОС НОО</a:t>
            </a:r>
            <a:endParaRPr lang="ru-RU" sz="4200" b="1" dirty="0">
              <a:solidFill>
                <a:srgbClr val="00762A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2748348"/>
              </p:ext>
            </p:extLst>
          </p:nvPr>
        </p:nvGraphicFramePr>
        <p:xfrm>
          <a:off x="457200" y="764704"/>
          <a:ext cx="8507288" cy="5534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2712"/>
                <a:gridCol w="518457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</a:t>
                      </a:r>
                      <a:r>
                        <a:rPr lang="ru-RU" sz="2800" baseline="0" dirty="0" smtClean="0"/>
                        <a:t> 2009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 2021</a:t>
                      </a:r>
                      <a:endParaRPr lang="ru-RU" sz="2800" dirty="0"/>
                    </a:p>
                  </a:txBody>
                  <a:tcPr anchor="ctr"/>
                </a:tc>
              </a:tr>
              <a:tr h="23492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 информации про участие родителей в разработке программ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Участия обучающихся, их родителей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(законных представителей) и педагогических работников в разработке программы начального общего образования, проектировании и развитии в Организации социальной среды, а также в разработке и реализации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индивидуальных учебных планов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(п. 34.2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658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Дистанционное взаимодействие всех участников образовательного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процесса,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в рамках дистанционного образования.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34.4. пункте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описаны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электронного образования</a:t>
                      </a:r>
                    </a:p>
                  </a:txBody>
                  <a:tcPr marL="68580" marR="68580" marT="0" marB="0" anchor="ctr"/>
                </a:tc>
              </a:tr>
              <a:tr h="9513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+ второй иностранный язык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второго иностранного языка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4172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sz="4200" b="1" dirty="0" smtClean="0">
                <a:solidFill>
                  <a:srgbClr val="00762A"/>
                </a:solidFill>
              </a:rPr>
              <a:t>Сравнение стандартов ФГОС ООО</a:t>
            </a:r>
            <a:endParaRPr lang="ru-RU" sz="4200" b="1" dirty="0">
              <a:solidFill>
                <a:srgbClr val="00762A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00713240"/>
              </p:ext>
            </p:extLst>
          </p:nvPr>
        </p:nvGraphicFramePr>
        <p:xfrm>
          <a:off x="457200" y="836711"/>
          <a:ext cx="8507288" cy="5795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4320480"/>
              </a:tblGrid>
              <a:tr h="49381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ООО</a:t>
                      </a:r>
                      <a:r>
                        <a:rPr lang="ru-RU" sz="2600" baseline="0" dirty="0" smtClean="0"/>
                        <a:t> 2010</a:t>
                      </a:r>
                      <a:endParaRPr lang="ru-RU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ФГОС ООО 2021</a:t>
                      </a:r>
                      <a:endParaRPr lang="ru-RU" sz="2600" dirty="0"/>
                    </a:p>
                  </a:txBody>
                  <a:tcPr anchor="ctr"/>
                </a:tc>
              </a:tr>
              <a:tr h="833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предметным, личностным и метапредметным результатам (п.9, 10, 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Конкретизация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требований к предметным, личностным и метапредметным результатам.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(п. 42, 43, 45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35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учебных занятий за 5 лет не может составлять менее 5267 часов и более 6020 часов. (п. 18.3.1)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за пять учебных лет не может составлять менее 5058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акад.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 и более 5549 академических часов (п. 33.1)</a:t>
                      </a:r>
                    </a:p>
                  </a:txBody>
                  <a:tcPr marL="68580" marR="68580" marT="0" marB="0"/>
                </a:tc>
              </a:tr>
              <a:tr h="3333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образовательной деятельности по основным образовательным программам основного общего образования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основана на дифференциации содержания с учетом образовательных потребностей и интересов обучающихся, обеспечивающих углубленное изучение отдельных учебных предметов,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предметных областей основной образовательной программы основного общего образования (п. 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 к предметным результатам определяют требования к результатам освоения программ по учебным предметам «Математика», «Информатика», «Химия», «Физика», «Биология» 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базовом и углубленном уровнях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(п. 9)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08659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фигурки зелёные</Template>
  <TotalTime>177</TotalTime>
  <Words>2293</Words>
  <Application>Microsoft Office PowerPoint</Application>
  <PresentationFormat>Экран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Сравнение стандартов ФГОС НОО и ООО</vt:lpstr>
      <vt:lpstr>Сравнение стандартов ФГОС НОО</vt:lpstr>
      <vt:lpstr>Сравнение стандартов ФГОС НОО</vt:lpstr>
      <vt:lpstr>Сравнение стандартов ФГОС НОО</vt:lpstr>
      <vt:lpstr>Сравнение стандартов ФГОС НОО</vt:lpstr>
      <vt:lpstr>Сравнение стандартов ФГОС НОО</vt:lpstr>
      <vt:lpstr>Сравнение стандартов ФГОС НОО</vt:lpstr>
      <vt:lpstr>Сравнение стандартов ФГОС НОО</vt:lpstr>
      <vt:lpstr>Сравнение стандартов ФГОС ООО</vt:lpstr>
      <vt:lpstr>Сравнение стандартов ФГОС ООО</vt:lpstr>
      <vt:lpstr>Сравнение стандартов ФГОС ООО</vt:lpstr>
      <vt:lpstr>Сравнение стандартов ФГОС ООО</vt:lpstr>
      <vt:lpstr>Сравнение стандартов ФГОС ООО</vt:lpstr>
      <vt:lpstr>Сравнение стандартов ФГОС ООО</vt:lpstr>
      <vt:lpstr>Сравнение стандартов ФГОС ООО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национальной системы учительского роста</dc:title>
  <dc:creator>Ольга Владимировна Темняткина</dc:creator>
  <dc:description>З.В. Александрова  http://aida.ucoz.ru</dc:description>
  <cp:lastModifiedBy>Пользователь</cp:lastModifiedBy>
  <cp:revision>22</cp:revision>
  <dcterms:created xsi:type="dcterms:W3CDTF">2019-02-20T04:32:26Z</dcterms:created>
  <dcterms:modified xsi:type="dcterms:W3CDTF">2022-04-23T14:14:02Z</dcterms:modified>
</cp:coreProperties>
</file>